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735763" cy="9869488"/>
  <p:embeddedFontLst>
    <p:embeddedFont>
      <p:font typeface="Noto Sans JP Medium" panose="020B0600070205080204" charset="-128"/>
      <p:regular r:id="rId3"/>
    </p:embeddedFont>
    <p:embeddedFont>
      <p:font typeface="BIZ UDゴシック" panose="020B0400000000000000" pitchFamily="49" charset="-128"/>
      <p:regular r:id="rId4"/>
      <p:bold r:id="rId5"/>
    </p:embeddedFont>
    <p:embeddedFont>
      <p:font typeface="BIZ UDゴシック" panose="020B0400000000000000" pitchFamily="49" charset="-128"/>
      <p:regular r:id="rId4"/>
      <p:bold r:id="rId5"/>
    </p:embeddedFont>
    <p:embeddedFont>
      <p:font typeface="HGP創英角ｺﾞｼｯｸUB" panose="020B0900000000000000" pitchFamily="50" charset="-128"/>
      <p:regular r:id="rId6"/>
    </p:embeddedFont>
    <p:embeddedFont>
      <p:font typeface="HG創英角ｺﾞｼｯｸUB" panose="020B0909000000000000" pitchFamily="49" charset="-128"/>
      <p:regular r:id="rId7"/>
    </p:embeddedFont>
    <p:embeddedFont>
      <p:font typeface="メイリオ" panose="020B0604030504040204" pitchFamily="50" charset="-128"/>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404"/>
    <a:srgbClr val="FFFFFF"/>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4" autoAdjust="0"/>
    <p:restoredTop sz="94905" autoAdjust="0"/>
  </p:normalViewPr>
  <p:slideViewPr>
    <p:cSldViewPr>
      <p:cViewPr>
        <p:scale>
          <a:sx n="226" d="100"/>
          <a:sy n="226" d="100"/>
        </p:scale>
        <p:origin x="408" y="-9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C0EA851E-5B29-5881-4463-6C2212C97386}"/>
              </a:ext>
            </a:extLst>
          </p:cNvPr>
          <p:cNvSpPr/>
          <p:nvPr/>
        </p:nvSpPr>
        <p:spPr>
          <a:xfrm>
            <a:off x="2346512" y="4487454"/>
            <a:ext cx="2115244" cy="16423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C0EA851E-5B29-5881-4463-6C2212C97386}"/>
              </a:ext>
            </a:extLst>
          </p:cNvPr>
          <p:cNvSpPr/>
          <p:nvPr/>
        </p:nvSpPr>
        <p:spPr>
          <a:xfrm>
            <a:off x="170719" y="4484602"/>
            <a:ext cx="2072416" cy="16484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9300B8AD-5A33-48FB-1AF7-F28B0D816325}"/>
              </a:ext>
            </a:extLst>
          </p:cNvPr>
          <p:cNvSpPr/>
          <p:nvPr/>
        </p:nvSpPr>
        <p:spPr>
          <a:xfrm>
            <a:off x="204868" y="6838968"/>
            <a:ext cx="1683881" cy="85729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66113"/>
            <a:ext cx="7560000" cy="2939904"/>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2">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9598" y="22628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6702" y="2309552"/>
            <a:ext cx="5032476" cy="1441066"/>
            <a:chOff x="0" y="-28575"/>
            <a:chExt cx="1675229" cy="516446"/>
          </a:xfrm>
        </p:grpSpPr>
        <p:sp>
          <p:nvSpPr>
            <p:cNvPr id="22" name="Freeform 22"/>
            <p:cNvSpPr/>
            <p:nvPr/>
          </p:nvSpPr>
          <p:spPr>
            <a:xfrm>
              <a:off x="0" y="0"/>
              <a:ext cx="1675229" cy="433539"/>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3013996" y="1278560"/>
            <a:ext cx="3663787"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私の一票じゃ、何も変わらなくない？</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5</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453289" y="2454469"/>
            <a:ext cx="4880806" cy="1107996"/>
          </a:xfrm>
          <a:prstGeom prst="rect">
            <a:avLst/>
          </a:prstGeom>
        </p:spPr>
        <p:txBody>
          <a:bodyPr wrap="square" lIns="0" tIns="0" rIns="0" bIns="0" rtlCol="0" anchor="t">
            <a:spAutoFit/>
          </a:bodyPr>
          <a:lstStyle/>
          <a:p>
            <a:r>
              <a:rPr lang="ja-JP" altLang="en-US" sz="2400" b="1" dirty="0">
                <a:latin typeface="BIZ UDGothic" panose="020B0400000000000000" pitchFamily="49" charset="-128"/>
                <a:ea typeface="BIZ UDGothic" panose="020B0400000000000000" pitchFamily="49" charset="-128"/>
              </a:rPr>
              <a:t>現役世代の皆さんの一票は</a:t>
            </a:r>
            <a:endParaRPr lang="en-US" altLang="ja-JP" sz="2400" b="1" dirty="0">
              <a:latin typeface="BIZ UDGothic" panose="020B0400000000000000" pitchFamily="49" charset="-128"/>
              <a:ea typeface="BIZ UDGothic" panose="020B0400000000000000" pitchFamily="49" charset="-128"/>
            </a:endParaRPr>
          </a:p>
          <a:p>
            <a:r>
              <a:rPr lang="ja-JP" altLang="en-US" sz="2400" b="1" dirty="0">
                <a:latin typeface="BIZ UDGothic" panose="020B0400000000000000" pitchFamily="49" charset="-128"/>
                <a:ea typeface="BIZ UDGothic" panose="020B0400000000000000" pitchFamily="49" charset="-128"/>
              </a:rPr>
              <a:t>非常に重要です！ 政治を</a:t>
            </a:r>
            <a:endParaRPr lang="en-US" altLang="ja-JP" sz="2400" b="1" dirty="0">
              <a:latin typeface="BIZ UDGothic" panose="020B0400000000000000" pitchFamily="49" charset="-128"/>
              <a:ea typeface="BIZ UDGothic" panose="020B0400000000000000" pitchFamily="49" charset="-128"/>
            </a:endParaRPr>
          </a:p>
          <a:p>
            <a:r>
              <a:rPr lang="ja-JP" altLang="en-US" sz="2400" b="1" dirty="0">
                <a:latin typeface="BIZ UDGothic" panose="020B0400000000000000" pitchFamily="49" charset="-128"/>
                <a:ea typeface="BIZ UDGothic" panose="020B0400000000000000" pitchFamily="49" charset="-128"/>
              </a:rPr>
              <a:t>変えうるパワーがあります！</a:t>
            </a:r>
            <a:endParaRPr lang="en-US" altLang="ja-JP" sz="24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各</a:t>
            </a:r>
            <a:r>
              <a:rPr lang="en-US" altLang="ja-JP" sz="1050" b="1" dirty="0">
                <a:solidFill>
                  <a:srgbClr val="FFFFFF"/>
                </a:solidFill>
                <a:latin typeface="BIZ UDGothic" panose="020B0400000000000000" pitchFamily="49" charset="-128"/>
                <a:ea typeface="BIZ UDGothic" panose="020B0400000000000000" pitchFamily="49" charset="-128"/>
              </a:rPr>
              <a:t>SNS</a:t>
            </a:r>
            <a:r>
              <a:rPr lang="ja-JP" altLang="en-US" sz="1050" b="1" dirty="0">
                <a:solidFill>
                  <a:srgbClr val="FFFFFF"/>
                </a:solidFill>
                <a:latin typeface="BIZ UDGothic" panose="020B0400000000000000" pitchFamily="49" charset="-128"/>
                <a:ea typeface="BIZ UDGothic" panose="020B0400000000000000" pitchFamily="49" charset="-128"/>
              </a:rPr>
              <a:t>は公式</a:t>
            </a:r>
            <a:endParaRPr lang="en-US" altLang="ja-JP" sz="105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サイトから</a:t>
            </a:r>
            <a:r>
              <a:rPr lang="en-US" sz="1050" b="1" dirty="0">
                <a:solidFill>
                  <a:srgbClr val="FFFFFF"/>
                </a:solidFill>
                <a:latin typeface="BIZ UDGothic" panose="020B0400000000000000" pitchFamily="49" charset="-128"/>
                <a:ea typeface="BIZ UDGothic" panose="020B0400000000000000" pitchFamily="49" charset="-128"/>
              </a:rPr>
              <a:t>→</a:t>
            </a:r>
            <a:endParaRPr lang="en-US" sz="600" b="1" dirty="0">
              <a:solidFill>
                <a:srgbClr val="FFFFFF"/>
              </a:solidFill>
              <a:latin typeface="BIZ UDGothic" panose="020B0400000000000000" pitchFamily="49" charset="-128"/>
              <a:ea typeface="BIZ UDGothic" panose="020B0400000000000000" pitchFamily="49" charset="-128"/>
            </a:endParaRPr>
          </a:p>
        </p:txBody>
      </p:sp>
      <p:pic>
        <p:nvPicPr>
          <p:cNvPr id="35" name="図 34" descr="水に浮かんでいる月&#10;&#10;低い精度で自動的に生成された説明">
            <a:extLst>
              <a:ext uri="{FF2B5EF4-FFF2-40B4-BE49-F238E27FC236}">
                <a16:creationId xmlns:a16="http://schemas.microsoft.com/office/drawing/2014/main" id="{3DA317E8-4599-328E-69EF-ED0395D542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9052" y="10141910"/>
            <a:ext cx="669014" cy="261671"/>
          </a:xfrm>
          <a:prstGeom prst="rect">
            <a:avLst/>
          </a:prstGeom>
        </p:spPr>
      </p:pic>
      <p:sp>
        <p:nvSpPr>
          <p:cNvPr id="151" name="角丸四角形 14">
            <a:extLst>
              <a:ext uri="{FF2B5EF4-FFF2-40B4-BE49-F238E27FC236}">
                <a16:creationId xmlns:a16="http://schemas.microsoft.com/office/drawing/2014/main" id="{34640069-7E6D-07F2-E606-B4017B47EABD}"/>
              </a:ext>
            </a:extLst>
          </p:cNvPr>
          <p:cNvSpPr/>
          <p:nvPr/>
        </p:nvSpPr>
        <p:spPr>
          <a:xfrm>
            <a:off x="219281" y="9089586"/>
            <a:ext cx="6195575" cy="746144"/>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全国を駆け回る中で、皆さんから様々な現場の声をいただいています。</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ぜひお気軽にお声</a:t>
            </a:r>
            <a:r>
              <a:rPr kumimoji="1" lang="ja-JP" altLang="en-US" sz="1400" b="1">
                <a:latin typeface="メイリオ" panose="020B0604030504040204" pitchFamily="50" charset="-128"/>
                <a:ea typeface="メイリオ" panose="020B0604030504040204" pitchFamily="50" charset="-128"/>
              </a:rPr>
              <a:t>かけください！</a:t>
            </a:r>
            <a:r>
              <a:rPr kumimoji="1" lang="en-US" altLang="ja-JP" sz="1400" b="1">
                <a:latin typeface="メイリオ" panose="020B0604030504040204" pitchFamily="50" charset="-128"/>
                <a:ea typeface="メイリオ" panose="020B0604030504040204" pitchFamily="50" charset="-128"/>
              </a:rPr>
              <a:t>SNS</a:t>
            </a:r>
            <a:r>
              <a:rPr kumimoji="1" lang="ja-JP" altLang="en-US" sz="1400" b="1" dirty="0">
                <a:latin typeface="メイリオ" panose="020B0604030504040204" pitchFamily="50" charset="-128"/>
                <a:ea typeface="メイリオ" panose="020B0604030504040204" pitchFamily="50" charset="-128"/>
              </a:rPr>
              <a:t>のコメントも待ってます！</a:t>
            </a:r>
            <a:endParaRPr kumimoji="1" lang="en-US" altLang="ja-JP" sz="1400" b="1" dirty="0">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7"/>
          <a:stretch>
            <a:fillRect/>
          </a:stretch>
        </p:blipFill>
        <p:spPr>
          <a:xfrm>
            <a:off x="6414855" y="8277674"/>
            <a:ext cx="965387" cy="1608979"/>
          </a:xfrm>
          <a:prstGeom prst="rect">
            <a:avLst/>
          </a:prstGeom>
        </p:spPr>
      </p:pic>
      <p:sp>
        <p:nvSpPr>
          <p:cNvPr id="55" name="Freeform 45">
            <a:extLst>
              <a:ext uri="{FF2B5EF4-FFF2-40B4-BE49-F238E27FC236}">
                <a16:creationId xmlns:a16="http://schemas.microsoft.com/office/drawing/2014/main" id="{97FC42D8-7440-1B23-7F33-73AA1051F273}"/>
              </a:ext>
            </a:extLst>
          </p:cNvPr>
          <p:cNvSpPr/>
          <p:nvPr/>
        </p:nvSpPr>
        <p:spPr>
          <a:xfrm>
            <a:off x="218525" y="6270244"/>
            <a:ext cx="3483525"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56" name="TextBox 77">
            <a:extLst>
              <a:ext uri="{FF2B5EF4-FFF2-40B4-BE49-F238E27FC236}">
                <a16:creationId xmlns:a16="http://schemas.microsoft.com/office/drawing/2014/main" id="{97CEAEAD-13FA-DBA3-3179-B6650BFCE461}"/>
              </a:ext>
            </a:extLst>
          </p:cNvPr>
          <p:cNvSpPr txBox="1"/>
          <p:nvPr/>
        </p:nvSpPr>
        <p:spPr>
          <a:xfrm>
            <a:off x="242489" y="6203608"/>
            <a:ext cx="3706316"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そこで郡山りょうは 提案します！</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34" name="正方形/長方形 33"/>
          <p:cNvSpPr/>
          <p:nvPr/>
        </p:nvSpPr>
        <p:spPr>
          <a:xfrm>
            <a:off x="1323360" y="7878535"/>
            <a:ext cx="1841367" cy="1015663"/>
          </a:xfrm>
          <a:prstGeom prst="rect">
            <a:avLst/>
          </a:prstGeom>
        </p:spPr>
        <p:txBody>
          <a:bodyPr wrap="square">
            <a:spAutoFit/>
          </a:bodyPr>
          <a:lstStyle/>
          <a:p>
            <a:r>
              <a:rPr lang="ja-JP" altLang="en-US" sz="1200" dirty="0">
                <a:latin typeface="+mj-lt"/>
              </a:rPr>
              <a:t>主権者教育、つまり政治をはじめ、働くこと、生活することに関する知識を学校教育の中でしっかりと得られるようにします！</a:t>
            </a:r>
          </a:p>
        </p:txBody>
      </p:sp>
      <p:sp>
        <p:nvSpPr>
          <p:cNvPr id="37" name="正方形/長方形 36"/>
          <p:cNvSpPr/>
          <p:nvPr/>
        </p:nvSpPr>
        <p:spPr>
          <a:xfrm>
            <a:off x="4405426" y="7963233"/>
            <a:ext cx="2027838" cy="830997"/>
          </a:xfrm>
          <a:prstGeom prst="rect">
            <a:avLst/>
          </a:prstGeom>
        </p:spPr>
        <p:txBody>
          <a:bodyPr wrap="square">
            <a:spAutoFit/>
          </a:bodyPr>
          <a:lstStyle/>
          <a:p>
            <a:r>
              <a:rPr lang="ja-JP" altLang="en-US" sz="1200" dirty="0"/>
              <a:t>世の中こうなればいいのに</a:t>
            </a:r>
            <a:endParaRPr lang="en-US" altLang="ja-JP" sz="1200" dirty="0"/>
          </a:p>
          <a:p>
            <a:r>
              <a:rPr lang="ja-JP" altLang="en-US" sz="1200" dirty="0"/>
              <a:t>という会話も立派な政治に関する会話です。気軽なことから是非始めてみてください！</a:t>
            </a:r>
          </a:p>
        </p:txBody>
      </p:sp>
      <p:sp>
        <p:nvSpPr>
          <p:cNvPr id="61" name="TextBox 77">
            <a:extLst>
              <a:ext uri="{FF2B5EF4-FFF2-40B4-BE49-F238E27FC236}">
                <a16:creationId xmlns:a16="http://schemas.microsoft.com/office/drawing/2014/main" id="{F6252D91-AAF3-5DD4-448B-85D3CF013B3B}"/>
              </a:ext>
            </a:extLst>
          </p:cNvPr>
          <p:cNvSpPr txBox="1"/>
          <p:nvPr/>
        </p:nvSpPr>
        <p:spPr>
          <a:xfrm>
            <a:off x="319509" y="6896298"/>
            <a:ext cx="1584515" cy="738664"/>
          </a:xfrm>
          <a:prstGeom prst="rect">
            <a:avLst/>
          </a:prstGeom>
        </p:spPr>
        <p:txBody>
          <a:bodyPr wrap="square" lIns="0" tIns="0" rIns="0" bIns="0" rtlCol="0" anchor="t">
            <a:spAutoFit/>
          </a:bodyPr>
          <a:lstStyle/>
          <a:p>
            <a:r>
              <a:rPr lang="ja-JP" altLang="en-US" sz="1600">
                <a:solidFill>
                  <a:schemeClr val="bg1"/>
                </a:solidFill>
                <a:latin typeface="HGPSoeiKakugothicUB" panose="020B0900000000000000" pitchFamily="34" charset="-128"/>
                <a:ea typeface="HGPSoeiKakugothicUB" panose="020B0900000000000000" pitchFamily="34" charset="-128"/>
              </a:rPr>
              <a:t>学校での、</a:t>
            </a:r>
            <a:endParaRPr lang="en-US" altLang="ja-JP" sz="1600" dirty="0">
              <a:solidFill>
                <a:schemeClr val="bg1"/>
              </a:solidFill>
              <a:latin typeface="HGPSoeiKakugothicUB" panose="020B0900000000000000" pitchFamily="34" charset="-128"/>
              <a:ea typeface="HGPSoeiKakugothicUB" panose="020B0900000000000000" pitchFamily="34" charset="-128"/>
            </a:endParaRPr>
          </a:p>
          <a:p>
            <a:r>
              <a:rPr lang="ja-JP" altLang="en-US" sz="1600">
                <a:solidFill>
                  <a:schemeClr val="bg1"/>
                </a:solidFill>
                <a:latin typeface="HGPSoeiKakugothicUB" panose="020B0900000000000000" pitchFamily="34" charset="-128"/>
                <a:ea typeface="HGPSoeiKakugothicUB" panose="020B0900000000000000" pitchFamily="34" charset="-128"/>
              </a:rPr>
              <a:t>主権者教育を</a:t>
            </a:r>
            <a:endParaRPr lang="en-US" altLang="ja-JP" sz="1600" dirty="0">
              <a:solidFill>
                <a:schemeClr val="bg1"/>
              </a:solidFill>
              <a:latin typeface="HGPSoeiKakugothicUB" panose="020B0900000000000000" pitchFamily="34" charset="-128"/>
              <a:ea typeface="HGPSoeiKakugothicUB" panose="020B0900000000000000" pitchFamily="34" charset="-128"/>
            </a:endParaRPr>
          </a:p>
          <a:p>
            <a:r>
              <a:rPr lang="ja-JP" altLang="en-US" sz="1600">
                <a:solidFill>
                  <a:schemeClr val="bg1"/>
                </a:solidFill>
                <a:latin typeface="HGPSoeiKakugothicUB" panose="020B0900000000000000" pitchFamily="34" charset="-128"/>
                <a:ea typeface="HGPSoeiKakugothicUB" panose="020B0900000000000000" pitchFamily="34" charset="-128"/>
              </a:rPr>
              <a:t>推進します</a:t>
            </a:r>
            <a:endParaRPr lang="en-US" altLang="ja-JP" sz="1600" dirty="0">
              <a:solidFill>
                <a:schemeClr val="bg1"/>
              </a:solidFill>
              <a:latin typeface="HGPSoeiKakugothicUB" panose="020B0900000000000000" pitchFamily="34" charset="-128"/>
              <a:ea typeface="HGPSoeiKakugothicUB" panose="020B0900000000000000" pitchFamily="34" charset="-128"/>
            </a:endParaRPr>
          </a:p>
        </p:txBody>
      </p:sp>
      <p:sp>
        <p:nvSpPr>
          <p:cNvPr id="39" name="雲 38"/>
          <p:cNvSpPr/>
          <p:nvPr/>
        </p:nvSpPr>
        <p:spPr>
          <a:xfrm>
            <a:off x="3813568" y="6767843"/>
            <a:ext cx="2027839" cy="1002570"/>
          </a:xfrm>
          <a:prstGeom prst="cloud">
            <a:avLst/>
          </a:prstGeom>
          <a:solidFill>
            <a:srgbClr val="F35404"/>
          </a:solidFill>
          <a:ln>
            <a:solidFill>
              <a:srgbClr val="F3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TextBox 77">
            <a:extLst>
              <a:ext uri="{FF2B5EF4-FFF2-40B4-BE49-F238E27FC236}">
                <a16:creationId xmlns:a16="http://schemas.microsoft.com/office/drawing/2014/main" id="{F6252D91-AAF3-5DD4-448B-85D3CF013B3B}"/>
              </a:ext>
            </a:extLst>
          </p:cNvPr>
          <p:cNvSpPr txBox="1"/>
          <p:nvPr/>
        </p:nvSpPr>
        <p:spPr>
          <a:xfrm>
            <a:off x="4093464" y="6923251"/>
            <a:ext cx="1630810" cy="646331"/>
          </a:xfrm>
          <a:prstGeom prst="rect">
            <a:avLst/>
          </a:prstGeom>
        </p:spPr>
        <p:txBody>
          <a:bodyPr wrap="square" lIns="0" tIns="0" rIns="0" bIns="0" rtlCol="0" anchor="t">
            <a:spAutoFit/>
          </a:bodyPr>
          <a:lstStyle/>
          <a:p>
            <a:r>
              <a:rPr lang="ja-JP" altLang="en-US" sz="1400">
                <a:solidFill>
                  <a:schemeClr val="bg1"/>
                </a:solidFill>
                <a:latin typeface="HGPSoeiKakugothicUB" panose="020B0900000000000000" pitchFamily="34" charset="-128"/>
                <a:ea typeface="HGPSoeiKakugothicUB" panose="020B0900000000000000" pitchFamily="34" charset="-128"/>
              </a:rPr>
              <a:t>皆さんもぜひ私生活で政治について話してみてください！</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sp>
        <p:nvSpPr>
          <p:cNvPr id="71" name="四角形吹き出し 70"/>
          <p:cNvSpPr/>
          <p:nvPr/>
        </p:nvSpPr>
        <p:spPr>
          <a:xfrm>
            <a:off x="1259785" y="7845462"/>
            <a:ext cx="1886532" cy="1089269"/>
          </a:xfrm>
          <a:prstGeom prst="wedgeRectCallout">
            <a:avLst>
              <a:gd name="adj1" fmla="val -59276"/>
              <a:gd name="adj2" fmla="val -85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30" t="18253" r="20422" b="17714"/>
          <a:stretch/>
        </p:blipFill>
        <p:spPr bwMode="auto">
          <a:xfrm>
            <a:off x="374621" y="7965412"/>
            <a:ext cx="685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30" t="18253" r="20422" b="17714"/>
          <a:stretch/>
        </p:blipFill>
        <p:spPr bwMode="auto">
          <a:xfrm>
            <a:off x="3525714" y="7949933"/>
            <a:ext cx="685800" cy="1066801"/>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199128" y="5435844"/>
            <a:ext cx="2003386" cy="600164"/>
          </a:xfrm>
          <a:prstGeom prst="rect">
            <a:avLst/>
          </a:prstGeom>
        </p:spPr>
        <p:txBody>
          <a:bodyPr wrap="square">
            <a:spAutoFit/>
          </a:bodyPr>
          <a:lstStyle/>
          <a:p>
            <a:r>
              <a:rPr lang="ja-JP" altLang="en-US" sz="1100" dirty="0"/>
              <a:t>学校では投票の重要性や投票先の選び方を教えてくれない。</a:t>
            </a:r>
            <a:endParaRPr lang="en-US" altLang="ja-JP" sz="1100" dirty="0"/>
          </a:p>
          <a:p>
            <a:r>
              <a:rPr lang="ja-JP" altLang="en-US" sz="1100" b="1" dirty="0">
                <a:solidFill>
                  <a:srgbClr val="F35404"/>
                </a:solidFill>
              </a:rPr>
              <a:t>結果、投票の価値を知らない</a:t>
            </a:r>
          </a:p>
        </p:txBody>
      </p:sp>
      <p:sp>
        <p:nvSpPr>
          <p:cNvPr id="65" name="正方形/長方形 64"/>
          <p:cNvSpPr/>
          <p:nvPr/>
        </p:nvSpPr>
        <p:spPr>
          <a:xfrm>
            <a:off x="2361393" y="5117971"/>
            <a:ext cx="2024679" cy="938719"/>
          </a:xfrm>
          <a:prstGeom prst="rect">
            <a:avLst/>
          </a:prstGeom>
        </p:spPr>
        <p:txBody>
          <a:bodyPr wrap="square">
            <a:spAutoFit/>
          </a:bodyPr>
          <a:lstStyle/>
          <a:p>
            <a:r>
              <a:rPr lang="ja-JP" altLang="en-US" sz="1100" dirty="0"/>
              <a:t>現役世代は低投票率に加えて人口も少ないため、</a:t>
            </a:r>
            <a:r>
              <a:rPr lang="ja-JP" altLang="en-US" sz="1100" b="1" u="sng" dirty="0">
                <a:solidFill>
                  <a:srgbClr val="F35404"/>
                </a:solidFill>
              </a:rPr>
              <a:t>投票数</a:t>
            </a:r>
            <a:r>
              <a:rPr lang="ja-JP" altLang="en-US" sz="1100" dirty="0"/>
              <a:t>が少ない。票が欲しい政治家は現役世代を後回しにしがち・・・</a:t>
            </a:r>
            <a:endParaRPr lang="en-US" altLang="ja-JP" sz="1100" dirty="0"/>
          </a:p>
          <a:p>
            <a:r>
              <a:rPr lang="ja-JP" altLang="en-US" sz="1100" b="1" dirty="0">
                <a:solidFill>
                  <a:srgbClr val="F35404"/>
                </a:solidFill>
              </a:rPr>
              <a:t>結果、政治に魅力を感じにくい</a:t>
            </a:r>
          </a:p>
        </p:txBody>
      </p:sp>
      <p:sp>
        <p:nvSpPr>
          <p:cNvPr id="67" name="角丸四角形 14">
            <a:extLst>
              <a:ext uri="{FF2B5EF4-FFF2-40B4-BE49-F238E27FC236}">
                <a16:creationId xmlns:a16="http://schemas.microsoft.com/office/drawing/2014/main" id="{34640069-7E6D-07F2-E606-B4017B47EABD}"/>
              </a:ext>
            </a:extLst>
          </p:cNvPr>
          <p:cNvSpPr/>
          <p:nvPr/>
        </p:nvSpPr>
        <p:spPr>
          <a:xfrm>
            <a:off x="4809741" y="3894931"/>
            <a:ext cx="2149861" cy="2234877"/>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b="1"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DAEF0832-673C-BE54-D5AD-0270BF28A8D0}"/>
              </a:ext>
            </a:extLst>
          </p:cNvPr>
          <p:cNvSpPr/>
          <p:nvPr/>
        </p:nvSpPr>
        <p:spPr>
          <a:xfrm>
            <a:off x="208138" y="4553837"/>
            <a:ext cx="667196" cy="307777"/>
          </a:xfrm>
          <a:prstGeom prst="rect">
            <a:avLst/>
          </a:prstGeom>
          <a:solidFill>
            <a:srgbClr val="EA5504"/>
          </a:solidFill>
        </p:spPr>
        <p:txBody>
          <a:bodyPr wrap="square">
            <a:spAutoFit/>
          </a:bodyPr>
          <a:lstStyle/>
          <a:p>
            <a:r>
              <a:rPr lang="ja-JP" altLang="en-US" sz="1400" dirty="0">
                <a:solidFill>
                  <a:schemeClr val="bg1"/>
                </a:solidFill>
              </a:rPr>
              <a:t>理由１</a:t>
            </a:r>
          </a:p>
        </p:txBody>
      </p:sp>
      <p:sp>
        <p:nvSpPr>
          <p:cNvPr id="53" name="テキスト ボックス 52">
            <a:extLst>
              <a:ext uri="{FF2B5EF4-FFF2-40B4-BE49-F238E27FC236}">
                <a16:creationId xmlns:a16="http://schemas.microsoft.com/office/drawing/2014/main" id="{9EDB1A0D-672B-9BB8-1763-0C7BA5212EC1}"/>
              </a:ext>
            </a:extLst>
          </p:cNvPr>
          <p:cNvSpPr txBox="1"/>
          <p:nvPr/>
        </p:nvSpPr>
        <p:spPr>
          <a:xfrm>
            <a:off x="196702" y="3840553"/>
            <a:ext cx="4125492" cy="369332"/>
          </a:xfrm>
          <a:prstGeom prst="rect">
            <a:avLst/>
          </a:prstGeom>
          <a:solidFill>
            <a:srgbClr val="F35404"/>
          </a:solidFill>
        </p:spPr>
        <p:txBody>
          <a:bodyPr wrap="square" rtlCol="0">
            <a:spAutoFit/>
          </a:bodyPr>
          <a:lstStyle/>
          <a:p>
            <a:r>
              <a:rPr kumimoji="1" lang="ja-JP" altLang="en-US" b="1" dirty="0">
                <a:solidFill>
                  <a:schemeClr val="bg1"/>
                </a:solidFill>
                <a:latin typeface="BIZ UDGothic" panose="020B0400000000000000" pitchFamily="49" charset="-128"/>
                <a:ea typeface="BIZ UDGothic" panose="020B0400000000000000" pitchFamily="49" charset="-128"/>
              </a:rPr>
              <a:t>よく話題になる現役世代の低投票率</a:t>
            </a:r>
            <a:endParaRPr kumimoji="1" lang="en-US" altLang="ja-JP" b="1" dirty="0">
              <a:solidFill>
                <a:schemeClr val="bg1"/>
              </a:solidFill>
              <a:latin typeface="BIZ UDGothic" panose="020B0400000000000000" pitchFamily="49" charset="-128"/>
              <a:ea typeface="BIZ UDGothic" panose="020B0400000000000000" pitchFamily="49" charset="-128"/>
            </a:endParaRPr>
          </a:p>
        </p:txBody>
      </p:sp>
      <p:sp>
        <p:nvSpPr>
          <p:cNvPr id="45" name="角丸四角形吹き出し 44"/>
          <p:cNvSpPr/>
          <p:nvPr/>
        </p:nvSpPr>
        <p:spPr>
          <a:xfrm>
            <a:off x="3209758" y="4562955"/>
            <a:ext cx="844898" cy="532384"/>
          </a:xfrm>
          <a:prstGeom prst="wedgeRoundRectCallout">
            <a:avLst>
              <a:gd name="adj1" fmla="val 60609"/>
              <a:gd name="adj2" fmla="val -8237"/>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B8CE6ACF-C76C-E935-C5C2-489528614554}"/>
              </a:ext>
            </a:extLst>
          </p:cNvPr>
          <p:cNvSpPr/>
          <p:nvPr/>
        </p:nvSpPr>
        <p:spPr>
          <a:xfrm>
            <a:off x="3212665" y="4571862"/>
            <a:ext cx="975752" cy="553998"/>
          </a:xfrm>
          <a:prstGeom prst="rect">
            <a:avLst/>
          </a:prstGeom>
        </p:spPr>
        <p:txBody>
          <a:bodyPr wrap="square">
            <a:spAutoFit/>
          </a:bodyPr>
          <a:lstStyle/>
          <a:p>
            <a:r>
              <a:rPr lang="ja-JP" altLang="en-US" sz="1000" b="1" dirty="0"/>
              <a:t>投票少ないし</a:t>
            </a:r>
            <a:endParaRPr lang="en-US" altLang="ja-JP" sz="1000" b="1" dirty="0"/>
          </a:p>
          <a:p>
            <a:r>
              <a:rPr lang="ja-JP" altLang="en-US" sz="1000" b="1" dirty="0"/>
              <a:t>現役世代は</a:t>
            </a:r>
            <a:endParaRPr lang="en-US" altLang="ja-JP" sz="1000" b="1" dirty="0"/>
          </a:p>
          <a:p>
            <a:r>
              <a:rPr lang="ja-JP" altLang="en-US" sz="1000" b="1" dirty="0"/>
              <a:t>後でいいや</a:t>
            </a:r>
          </a:p>
        </p:txBody>
      </p:sp>
      <p:sp>
        <p:nvSpPr>
          <p:cNvPr id="60" name="正方形/長方形 59">
            <a:extLst>
              <a:ext uri="{FF2B5EF4-FFF2-40B4-BE49-F238E27FC236}">
                <a16:creationId xmlns:a16="http://schemas.microsoft.com/office/drawing/2014/main" id="{2CDAE6CA-10DC-3CFE-7913-C0C4416D7D21}"/>
              </a:ext>
            </a:extLst>
          </p:cNvPr>
          <p:cNvSpPr/>
          <p:nvPr/>
        </p:nvSpPr>
        <p:spPr>
          <a:xfrm>
            <a:off x="4818948" y="3976455"/>
            <a:ext cx="1955238" cy="584775"/>
          </a:xfrm>
          <a:prstGeom prst="rect">
            <a:avLst/>
          </a:prstGeom>
        </p:spPr>
        <p:txBody>
          <a:bodyPr wrap="square">
            <a:spAutoFit/>
          </a:bodyPr>
          <a:lstStyle/>
          <a:p>
            <a:r>
              <a:rPr lang="ja-JP" altLang="en-US" sz="1600" b="1" dirty="0">
                <a:solidFill>
                  <a:schemeClr val="bg1"/>
                </a:solidFill>
              </a:rPr>
              <a:t>このままでは現役世代が置き去りに・・・・</a:t>
            </a:r>
          </a:p>
        </p:txBody>
      </p:sp>
      <p:sp>
        <p:nvSpPr>
          <p:cNvPr id="66" name="正方形/長方形 65">
            <a:extLst>
              <a:ext uri="{FF2B5EF4-FFF2-40B4-BE49-F238E27FC236}">
                <a16:creationId xmlns:a16="http://schemas.microsoft.com/office/drawing/2014/main" id="{1E27B2A1-4BE1-CD25-6088-60D151263CCE}"/>
              </a:ext>
            </a:extLst>
          </p:cNvPr>
          <p:cNvSpPr/>
          <p:nvPr/>
        </p:nvSpPr>
        <p:spPr>
          <a:xfrm>
            <a:off x="4840584" y="4528437"/>
            <a:ext cx="1955238" cy="830997"/>
          </a:xfrm>
          <a:prstGeom prst="rect">
            <a:avLst/>
          </a:prstGeom>
        </p:spPr>
        <p:txBody>
          <a:bodyPr wrap="square">
            <a:spAutoFit/>
          </a:bodyPr>
          <a:lstStyle/>
          <a:p>
            <a:r>
              <a:rPr lang="ja-JP" altLang="en-US" sz="1200" dirty="0">
                <a:solidFill>
                  <a:schemeClr val="bg1"/>
                </a:solidFill>
              </a:rPr>
              <a:t>でも、逆にいえば！</a:t>
            </a:r>
            <a:endParaRPr lang="en-US" altLang="ja-JP" sz="1200" dirty="0">
              <a:solidFill>
                <a:schemeClr val="bg1"/>
              </a:solidFill>
            </a:endParaRPr>
          </a:p>
          <a:p>
            <a:r>
              <a:rPr lang="ja-JP" altLang="en-US" sz="1200" dirty="0">
                <a:solidFill>
                  <a:schemeClr val="bg1"/>
                </a:solidFill>
              </a:rPr>
              <a:t>現役世代の投票数が増えれば政治は現役世代を意識せざるを得なくなります！</a:t>
            </a:r>
            <a:endParaRPr lang="ja-JP" altLang="en-US" sz="1200" b="1" dirty="0">
              <a:solidFill>
                <a:schemeClr val="bg1"/>
              </a:solidFill>
            </a:endParaRP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485" y="4694939"/>
            <a:ext cx="363342" cy="363342"/>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0708" y="5484602"/>
            <a:ext cx="422571" cy="432977"/>
          </a:xfrm>
          <a:prstGeom prst="rect">
            <a:avLst/>
          </a:prstGeom>
        </p:spPr>
      </p:pic>
      <p:sp>
        <p:nvSpPr>
          <p:cNvPr id="75" name="角丸四角形吹き出し 74"/>
          <p:cNvSpPr/>
          <p:nvPr/>
        </p:nvSpPr>
        <p:spPr>
          <a:xfrm>
            <a:off x="5416818" y="5571673"/>
            <a:ext cx="1461228" cy="325379"/>
          </a:xfrm>
          <a:prstGeom prst="wedgeRoundRectCallout">
            <a:avLst>
              <a:gd name="adj1" fmla="val -56661"/>
              <a:gd name="adj2" fmla="val -13984"/>
              <a:gd name="adj3" fmla="val 16667"/>
            </a:avLst>
          </a:prstGeom>
          <a:solidFill>
            <a:srgbClr val="FF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6745" y="4624557"/>
            <a:ext cx="446213" cy="792574"/>
          </a:xfrm>
          <a:prstGeom prst="rect">
            <a:avLst/>
          </a:prstGeom>
        </p:spPr>
      </p:pic>
      <p:pic>
        <p:nvPicPr>
          <p:cNvPr id="54" name="図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3261" y="4627206"/>
            <a:ext cx="482953" cy="789807"/>
          </a:xfrm>
          <a:prstGeom prst="rect">
            <a:avLst/>
          </a:prstGeom>
        </p:spPr>
      </p:pic>
      <p:sp>
        <p:nvSpPr>
          <p:cNvPr id="57" name="正方形/長方形 56"/>
          <p:cNvSpPr/>
          <p:nvPr/>
        </p:nvSpPr>
        <p:spPr>
          <a:xfrm>
            <a:off x="218223" y="4839531"/>
            <a:ext cx="508695" cy="523220"/>
          </a:xfrm>
          <a:prstGeom prst="rect">
            <a:avLst/>
          </a:prstGeom>
        </p:spPr>
        <p:txBody>
          <a:bodyPr wrap="square">
            <a:spAutoFit/>
          </a:bodyPr>
          <a:lstStyle/>
          <a:p>
            <a:r>
              <a:rPr lang="ja-JP" altLang="en-US" sz="2800" dirty="0">
                <a:solidFill>
                  <a:srgbClr val="000000"/>
                </a:solidFill>
                <a:latin typeface="HGPSoeiKakugothicUB" panose="020B0900000000000000" pitchFamily="34" charset="-128"/>
                <a:ea typeface="HGPSoeiKakugothicUB" panose="020B0900000000000000" pitchFamily="34" charset="-128"/>
              </a:rPr>
              <a:t>？</a:t>
            </a:r>
            <a:endParaRPr lang="ja-JP" altLang="en-US" sz="2800" dirty="0"/>
          </a:p>
        </p:txBody>
      </p:sp>
      <p:sp>
        <p:nvSpPr>
          <p:cNvPr id="77" name="四角形吹き出し 76"/>
          <p:cNvSpPr/>
          <p:nvPr/>
        </p:nvSpPr>
        <p:spPr>
          <a:xfrm>
            <a:off x="4423836" y="7834098"/>
            <a:ext cx="1991019" cy="1089269"/>
          </a:xfrm>
          <a:prstGeom prst="wedgeRectCallout">
            <a:avLst>
              <a:gd name="adj1" fmla="val -58457"/>
              <a:gd name="adj2" fmla="val -81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三角形 55">
            <a:extLst>
              <a:ext uri="{FF2B5EF4-FFF2-40B4-BE49-F238E27FC236}">
                <a16:creationId xmlns:a16="http://schemas.microsoft.com/office/drawing/2014/main" id="{1AD7EDAD-D685-FE78-3611-41E1A49D0AD9}"/>
              </a:ext>
            </a:extLst>
          </p:cNvPr>
          <p:cNvSpPr/>
          <p:nvPr/>
        </p:nvSpPr>
        <p:spPr>
          <a:xfrm rot="2099357">
            <a:off x="6245825" y="8962057"/>
            <a:ext cx="249810" cy="275862"/>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2698" y="6828357"/>
            <a:ext cx="1177732" cy="904880"/>
          </a:xfrm>
          <a:prstGeom prst="rect">
            <a:avLst/>
          </a:prstGeom>
        </p:spPr>
      </p:pic>
      <p:pic>
        <p:nvPicPr>
          <p:cNvPr id="72" name="図 71"/>
          <p:cNvPicPr>
            <a:picLocks noChangeAspect="1"/>
          </p:cNvPicPr>
          <p:nvPr/>
        </p:nvPicPr>
        <p:blipFill rotWithShape="1">
          <a:blip r:embed="rId14" cstate="print">
            <a:extLst>
              <a:ext uri="{28A0092B-C50C-407E-A947-70E740481C1C}">
                <a14:useLocalDpi xmlns:a14="http://schemas.microsoft.com/office/drawing/2010/main" val="0"/>
              </a:ext>
            </a:extLst>
          </a:blip>
          <a:srcRect t="6192" r="28788"/>
          <a:stretch/>
        </p:blipFill>
        <p:spPr>
          <a:xfrm>
            <a:off x="5969624" y="6753909"/>
            <a:ext cx="927280" cy="972648"/>
          </a:xfrm>
          <a:prstGeom prst="rect">
            <a:avLst/>
          </a:prstGeom>
        </p:spPr>
      </p:pic>
      <p:sp>
        <p:nvSpPr>
          <p:cNvPr id="85" name="正方形/長方形 84"/>
          <p:cNvSpPr/>
          <p:nvPr/>
        </p:nvSpPr>
        <p:spPr>
          <a:xfrm>
            <a:off x="2032241" y="6894886"/>
            <a:ext cx="1173014" cy="253916"/>
          </a:xfrm>
          <a:prstGeom prst="rect">
            <a:avLst/>
          </a:prstGeom>
          <a:noFill/>
        </p:spPr>
        <p:txBody>
          <a:bodyPr wrap="square">
            <a:spAutoFit/>
          </a:bodyPr>
          <a:lstStyle/>
          <a:p>
            <a:r>
              <a:rPr lang="ja-JP" altLang="en-US" sz="1050" dirty="0">
                <a:solidFill>
                  <a:schemeClr val="bg1"/>
                </a:solidFill>
              </a:rPr>
              <a:t>「投票」とは？</a:t>
            </a:r>
            <a:endParaRPr lang="en-US" altLang="ja-JP" sz="1050" dirty="0">
              <a:solidFill>
                <a:schemeClr val="bg1"/>
              </a:solidFill>
            </a:endParaRPr>
          </a:p>
        </p:txBody>
      </p:sp>
      <p:sp>
        <p:nvSpPr>
          <p:cNvPr id="86" name="テキスト ボックス 85">
            <a:extLst>
              <a:ext uri="{FF2B5EF4-FFF2-40B4-BE49-F238E27FC236}">
                <a16:creationId xmlns:a16="http://schemas.microsoft.com/office/drawing/2014/main" id="{9EDB1A0D-672B-9BB8-1763-0C7BA5212EC1}"/>
              </a:ext>
            </a:extLst>
          </p:cNvPr>
          <p:cNvSpPr txBox="1"/>
          <p:nvPr/>
        </p:nvSpPr>
        <p:spPr>
          <a:xfrm>
            <a:off x="196702" y="4156831"/>
            <a:ext cx="4123645" cy="369332"/>
          </a:xfrm>
          <a:prstGeom prst="rect">
            <a:avLst/>
          </a:prstGeom>
          <a:solidFill>
            <a:srgbClr val="F35404"/>
          </a:solidFill>
        </p:spPr>
        <p:txBody>
          <a:bodyPr wrap="square" rtlCol="0">
            <a:spAutoFit/>
          </a:bodyPr>
          <a:lstStyle/>
          <a:p>
            <a:r>
              <a:rPr kumimoji="1" lang="ja-JP" altLang="en-US" b="1" dirty="0">
                <a:solidFill>
                  <a:schemeClr val="bg1"/>
                </a:solidFill>
                <a:latin typeface="BIZ UDGothic" panose="020B0400000000000000" pitchFamily="49" charset="-128"/>
                <a:ea typeface="BIZ UDGothic" panose="020B0400000000000000" pitchFamily="49" charset="-128"/>
              </a:rPr>
              <a:t>悪いのは現役世代ではなく社会です！</a:t>
            </a:r>
          </a:p>
        </p:txBody>
      </p:sp>
      <p:sp>
        <p:nvSpPr>
          <p:cNvPr id="87" name="正方形/長方形 86">
            <a:extLst>
              <a:ext uri="{FF2B5EF4-FFF2-40B4-BE49-F238E27FC236}">
                <a16:creationId xmlns:a16="http://schemas.microsoft.com/office/drawing/2014/main" id="{DAEF0832-673C-BE54-D5AD-0270BF28A8D0}"/>
              </a:ext>
            </a:extLst>
          </p:cNvPr>
          <p:cNvSpPr/>
          <p:nvPr/>
        </p:nvSpPr>
        <p:spPr>
          <a:xfrm>
            <a:off x="2377602" y="4563393"/>
            <a:ext cx="667196" cy="307777"/>
          </a:xfrm>
          <a:prstGeom prst="rect">
            <a:avLst/>
          </a:prstGeom>
          <a:solidFill>
            <a:srgbClr val="EA5504"/>
          </a:solidFill>
        </p:spPr>
        <p:txBody>
          <a:bodyPr wrap="square">
            <a:spAutoFit/>
          </a:bodyPr>
          <a:lstStyle/>
          <a:p>
            <a:r>
              <a:rPr lang="ja-JP" altLang="en-US" sz="1400" dirty="0">
                <a:solidFill>
                  <a:schemeClr val="bg1"/>
                </a:solidFill>
              </a:rPr>
              <a:t>理由２</a:t>
            </a:r>
          </a:p>
        </p:txBody>
      </p:sp>
      <p:sp>
        <p:nvSpPr>
          <p:cNvPr id="88" name="正方形/長方形 87">
            <a:extLst>
              <a:ext uri="{FF2B5EF4-FFF2-40B4-BE49-F238E27FC236}">
                <a16:creationId xmlns:a16="http://schemas.microsoft.com/office/drawing/2014/main" id="{B8CE6ACF-C76C-E935-C5C2-489528614554}"/>
              </a:ext>
            </a:extLst>
          </p:cNvPr>
          <p:cNvSpPr/>
          <p:nvPr/>
        </p:nvSpPr>
        <p:spPr>
          <a:xfrm>
            <a:off x="5440091" y="5545616"/>
            <a:ext cx="1498432" cy="400110"/>
          </a:xfrm>
          <a:prstGeom prst="rect">
            <a:avLst/>
          </a:prstGeom>
        </p:spPr>
        <p:txBody>
          <a:bodyPr wrap="square">
            <a:spAutoFit/>
          </a:bodyPr>
          <a:lstStyle/>
          <a:p>
            <a:r>
              <a:rPr lang="ja-JP" altLang="en-US" sz="1000" b="1" dirty="0"/>
              <a:t>現役世代を意識しないと</a:t>
            </a:r>
          </a:p>
          <a:p>
            <a:r>
              <a:rPr lang="ja-JP" altLang="en-US" sz="1000" b="1" dirty="0"/>
              <a:t>選挙で負けちゃう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299</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Noto Sans JP Medium</vt:lpstr>
      <vt:lpstr>HG創英角ｺﾞｼｯｸUB</vt:lpstr>
      <vt:lpstr>HGP創英角ｺﾞｼｯｸUB</vt:lpstr>
      <vt:lpstr>BIZ UDゴシック</vt:lpstr>
      <vt:lpstr>Arial</vt:lpstr>
      <vt:lpstr>BIZ UDゴシック</vt:lpstr>
      <vt:lpstr>メイリオ</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何故労働組合が政治に取り組むのか</dc:title>
  <dc:creator>平田 慎太郎</dc:creator>
  <cp:lastModifiedBy>Tomoya Tabata</cp:lastModifiedBy>
  <cp:revision>61</cp:revision>
  <cp:lastPrinted>2024-08-26T08:27:32Z</cp:lastPrinted>
  <dcterms:created xsi:type="dcterms:W3CDTF">2006-08-16T00:00:00Z</dcterms:created>
  <dcterms:modified xsi:type="dcterms:W3CDTF">2024-08-28T12:29:17Z</dcterms:modified>
  <dc:identifier>DAGCjx75mXw</dc:identifier>
</cp:coreProperties>
</file>